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73" r:id="rId5"/>
    <p:sldId id="279" r:id="rId6"/>
    <p:sldId id="280" r:id="rId7"/>
    <p:sldId id="281" r:id="rId8"/>
    <p:sldId id="282" r:id="rId9"/>
    <p:sldId id="283" r:id="rId10"/>
    <p:sldId id="284" r:id="rId11"/>
    <p:sldId id="262" r:id="rId12"/>
    <p:sldId id="285" r:id="rId13"/>
    <p:sldId id="286" r:id="rId14"/>
    <p:sldId id="287" r:id="rId15"/>
    <p:sldId id="260" r:id="rId16"/>
    <p:sldId id="288" r:id="rId17"/>
    <p:sldId id="272" r:id="rId18"/>
    <p:sldId id="263" r:id="rId19"/>
    <p:sldId id="264" r:id="rId20"/>
    <p:sldId id="265" r:id="rId21"/>
    <p:sldId id="278" r:id="rId22"/>
    <p:sldId id="289" r:id="rId23"/>
    <p:sldId id="290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842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89355A-B5DA-4BC6-97B1-06E28E8D4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34B9AC9-1980-4AA8-A74C-582FE65E1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31FACF-3845-46E2-8681-CF9BFD5B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DCD17E-D552-42FC-879C-ABF94AE92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7B9CDCD-4B66-4818-A4AB-F138EE82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91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DB89D8-EEB6-4180-996A-1AC84E08A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2A7F09-3ED6-4306-B9FB-3014EBD0A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6ECEBC-285B-4FD4-ADE0-ED0BE01C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58EE650-C106-4F05-BA57-08B2224F1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B3C1AB-B629-43BE-B16E-193661B34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579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F15157-88DC-4415-B664-3BB66255A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B30410-193E-4F7E-9EB1-EBB2A5099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46F8C07-B644-428C-B845-E37F42A5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E91FE3-4083-4058-AFA2-A42AF8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E53F35-CE87-414B-89E7-6ED8368A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127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8FD088-104D-4BC1-B987-7824E0C7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7ADE9F-7F16-437D-BE20-97F72C5E8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14EA88-C50B-4445-8AA2-DFA255768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0D3612A-3B5C-4E44-99F1-A9A02979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D27D24-293F-4C06-95E0-4001DF39B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F4A30F5-6612-4D90-B2D1-C364BF240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823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777BC-9E1B-4191-81FE-A165DBB8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0894D2A-2698-4534-9C6E-447F0115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50BBCB7-9632-49CD-9361-34BD9DF2A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5C507DC-E33E-4B0E-9673-B8F2494DE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418D464-81C2-4912-B0C2-A09921A20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D5D5765-B308-4369-86D5-E0279BF3F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3334105-1B31-4717-A233-C45D207AA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39C4F6A-2349-46BA-8E93-C72907126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211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7141E6-F64F-4E1B-BA98-16699480A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2D6D327-BD4B-412F-89D1-A0C012E6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D7A61D9-2D97-4B43-8656-6C7BA72AB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931CBC-DF4C-4F8E-8172-F04CDC7FE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925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B7EBA7D-E0CC-4304-A159-3A443A50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1713C97-5316-4D88-BA65-7C67A9592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B18BFB6-517A-4544-92A9-3E50EEC1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559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A063BC-79AA-4C59-BEB6-312490A1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156A3B-7787-4E55-8EC3-194046AAF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01349DB-D7F9-4D79-81BB-D987B8754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F1B11BE-6010-4EA6-A4F4-597B1DA7E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9C96AC2-1321-48EB-A820-4A8E2BD1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EC4DEB9-3C3E-435D-9312-E6BC35EA1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41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E406C7-142F-451E-BB62-0A13A0FF1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AB4FD30-7E90-4F59-9668-6DCC5630F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9EA36A-440B-4F72-8102-E182A586A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30186C-5C7F-4683-96A4-A1A4EB62C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CE1D569-979C-4F38-A7EE-8F320051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1D0E937-18E9-4BCA-A014-136C7FAB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12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FA411F-F902-4B34-81AD-69B18DE1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EC32647-2A9E-4AA8-8FE6-5C93EF633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8DF671E-C899-4832-8B93-97D61B04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555F-5FA3-4E9F-B006-753EDB93D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E5626F-8593-461D-87AA-2E382C9E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751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160735F-FD4F-4250-A624-8DE9732F26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9B5642-8018-4EDA-A392-FA2C00545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2BD4C1E-114E-4727-97A4-C31F762C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E8CD20-2A4E-47B4-9599-B9F64820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34CDB0-E717-4B50-8659-755C5AC7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43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96481D5-3A19-4FAA-B085-4E88B111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B71DBF0-80AE-4C06-A25A-0005C3BD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6D0815-144A-4479-9F8B-6A6E7146B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54EA-AE31-47BD-9516-97BEE6F11A8B}" type="datetimeFigureOut">
              <a:rPr lang="pl-PL" smtClean="0"/>
              <a:pPr/>
              <a:t>16.06.2021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35785B-9FDA-472B-8BE5-BD96E5C5E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D91677-28CB-411C-BD15-F25AA6401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159C-3746-4DF7-AF1E-4538D681CD6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474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426B8F82-4E1E-4D2B-9030-1E140558A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6116638"/>
            <a:ext cx="8839200" cy="1666399"/>
          </a:xfrm>
        </p:spPr>
        <p:txBody>
          <a:bodyPr>
            <a:normAutofit/>
          </a:bodyPr>
          <a:lstStyle/>
          <a:p>
            <a:r>
              <a:rPr lang="pl-PL" sz="4000" b="0" i="0" u="none" strike="noStrike" dirty="0">
                <a:effectLst/>
                <a:ea typeface="Yu Gothic UI Semilight" panose="020B0400000000000000" pitchFamily="34" charset="-128"/>
              </a:rPr>
              <a:t>w kraju </a:t>
            </a:r>
            <a:r>
              <a:rPr lang="pl-PL" sz="4000" b="0" i="0" u="none" strike="noStrike" dirty="0" err="1">
                <a:effectLst/>
                <a:ea typeface="Yu Gothic UI Semilight" panose="020B0400000000000000" pitchFamily="34" charset="-128"/>
              </a:rPr>
              <a:t>fado</a:t>
            </a:r>
            <a:r>
              <a:rPr lang="pl-PL" sz="4000" b="0" i="0" u="none" strike="noStrike" dirty="0">
                <a:effectLst/>
                <a:ea typeface="Yu Gothic UI Semilight" panose="020B0400000000000000" pitchFamily="34" charset="-128"/>
              </a:rPr>
              <a:t> i wielkich żeglarzy</a:t>
            </a:r>
            <a:endParaRPr lang="pl-PL" sz="4000" dirty="0">
              <a:ea typeface="Yu Gothic UI Semilight" panose="020B0400000000000000" pitchFamily="34" charset="-128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36F3107-F0BC-43DD-BFF6-2B75B19DCE07}"/>
              </a:ext>
            </a:extLst>
          </p:cNvPr>
          <p:cNvSpPr txBox="1"/>
          <p:nvPr/>
        </p:nvSpPr>
        <p:spPr>
          <a:xfrm>
            <a:off x="4310061" y="5285641"/>
            <a:ext cx="3571875" cy="83099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sz="4800" dirty="0"/>
              <a:t>PORTUGALIA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F86C670-5253-4F17-B7C1-9FF42028149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399" y="294541"/>
            <a:ext cx="8839200" cy="498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6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D09800B8-C93B-4B11-AF38-F6E3AE6843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1004888"/>
            <a:ext cx="10709961" cy="1454108"/>
          </a:xfrm>
        </p:spPr>
        <p:txBody>
          <a:bodyPr>
            <a:normAutofit fontScale="92500" lnSpcReduction="10000"/>
          </a:bodyPr>
          <a:lstStyle/>
          <a:p>
            <a:r>
              <a:rPr lang="pl-PL" sz="4000" b="1" dirty="0"/>
              <a:t>Republika Portugalska - </a:t>
            </a:r>
            <a:r>
              <a:rPr lang="pl-PL" sz="4000" b="1" dirty="0" err="1"/>
              <a:t>República</a:t>
            </a:r>
            <a:r>
              <a:rPr lang="pl-PL" sz="4000" b="1" dirty="0"/>
              <a:t> Portuguesa</a:t>
            </a:r>
          </a:p>
          <a:p>
            <a:r>
              <a:rPr lang="pl-PL" b="1" dirty="0"/>
              <a:t>Stolica</a:t>
            </a:r>
            <a:r>
              <a:rPr lang="pl-PL" dirty="0"/>
              <a:t>: Lizbona (</a:t>
            </a:r>
            <a:r>
              <a:rPr lang="pl-PL" dirty="0" err="1"/>
              <a:t>Lisboa</a:t>
            </a:r>
            <a:r>
              <a:rPr lang="pl-PL" dirty="0"/>
              <a:t>)</a:t>
            </a:r>
          </a:p>
          <a:p>
            <a:r>
              <a:rPr lang="pl-PL" b="1" dirty="0"/>
              <a:t>Liczba ludności</a:t>
            </a:r>
            <a:r>
              <a:rPr lang="pl-PL" dirty="0"/>
              <a:t>: ponad 10 mln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5BE0B3-C7E2-4DC0-A633-8916E03B11F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110" y="2557977"/>
            <a:ext cx="5273374" cy="350919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1834350-87BB-4F2F-A58D-09AFA940AE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3898" y="2577027"/>
            <a:ext cx="4833745" cy="351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6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D61BEC-29EA-4500-AF95-77E9DB1D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844" y="501050"/>
            <a:ext cx="10838934" cy="1710809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1 stycznia – 30 czerwca 2021 – prezydencja Portugalii w Radzie Unii Europejskiej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118178-F343-401A-B41F-97BE5ABC1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7404"/>
            <a:ext cx="5612027" cy="2574153"/>
          </a:xfrm>
        </p:spPr>
        <p:txBody>
          <a:bodyPr>
            <a:normAutofit/>
          </a:bodyPr>
          <a:lstStyle/>
          <a:p>
            <a:r>
              <a:rPr lang="pl-PL" sz="2000" dirty="0"/>
              <a:t>Oryginalne 12 gwiazdek (jak na fladze UE) rozwija się w 27 (jak liczba krajów członkowskich),czyli szerszą, spójną i różnorodną konstrukcję.</a:t>
            </a:r>
          </a:p>
          <a:p>
            <a:r>
              <a:rPr lang="pl-PL" sz="2000" dirty="0"/>
              <a:t>27 elementów zmienia się w słońce i ster, symbolizujące historię, geografię i  otwartość Portugalii na świat oraz jej zamiar pokierowania UE ku przyszłości.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BDAAAB7-7DEE-470D-A2BA-0F15EC71A7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8027" y="2467404"/>
            <a:ext cx="4501389" cy="2520778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8BD61BEC-29EA-4500-AF95-77E9DB1DA56E}"/>
              </a:ext>
            </a:extLst>
          </p:cNvPr>
          <p:cNvSpPr txBox="1">
            <a:spLocks/>
          </p:cNvSpPr>
          <p:nvPr/>
        </p:nvSpPr>
        <p:spPr>
          <a:xfrm>
            <a:off x="7216346" y="4990672"/>
            <a:ext cx="4497859" cy="1138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„Słońce i ster”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animowane logo portugalskiej prezydencji</a:t>
            </a:r>
          </a:p>
        </p:txBody>
      </p:sp>
    </p:spTree>
    <p:extLst>
      <p:ext uri="{BB962C8B-B14F-4D97-AF65-F5344CB8AC3E}">
        <p14:creationId xmlns:p14="http://schemas.microsoft.com/office/powerpoint/2010/main" val="90187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67986430-0535-4AED-B219-433C465E1754}"/>
              </a:ext>
            </a:extLst>
          </p:cNvPr>
          <p:cNvSpPr txBox="1"/>
          <p:nvPr/>
        </p:nvSpPr>
        <p:spPr>
          <a:xfrm>
            <a:off x="494270" y="633278"/>
            <a:ext cx="1125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PORTUGALIA</a:t>
            </a:r>
            <a:r>
              <a:rPr lang="pl-PL" dirty="0"/>
              <a:t> obejmuje wąski pasek lądu na atlantyckim wybrzeżu Półwyspu Iberyjskiego. Podzielona jest przez rzekę Tag na górzystą, zieloną północ  i  płaskie, suche południe.</a:t>
            </a:r>
          </a:p>
        </p:txBody>
      </p:sp>
      <p:pic>
        <p:nvPicPr>
          <p:cNvPr id="1026" name="Picture 2" descr="C:\Users\Dell\Desktop\z9955066Q,Portugalia-wczasy---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1605" y="1417422"/>
            <a:ext cx="6309170" cy="4192545"/>
          </a:xfrm>
          <a:prstGeom prst="rect">
            <a:avLst/>
          </a:prstGeom>
          <a:noFill/>
        </p:spPr>
      </p:pic>
      <p:pic>
        <p:nvPicPr>
          <p:cNvPr id="1027" name="Picture 3" descr="C:\Users\Dell\Desktop\000540NWQQIB2CKU-C122-F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973" y="1416523"/>
            <a:ext cx="4747123" cy="4218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61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0768" y="463979"/>
            <a:ext cx="10824519" cy="932335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dirty="0">
                <a:latin typeface="+mn-lt"/>
                <a:ea typeface="+mn-ea"/>
                <a:cs typeface="+mn-cs"/>
              </a:rPr>
              <a:t>LIZBONA </a:t>
            </a:r>
            <a:br>
              <a:rPr lang="pl-PL" sz="1800" b="1" dirty="0">
                <a:latin typeface="+mn-lt"/>
                <a:ea typeface="+mn-ea"/>
                <a:cs typeface="+mn-cs"/>
              </a:rPr>
            </a:br>
            <a:r>
              <a:rPr lang="pl-PL" sz="2200" dirty="0">
                <a:latin typeface="+mn-lt"/>
                <a:ea typeface="+mn-ea"/>
                <a:cs typeface="+mn-cs"/>
              </a:rPr>
              <a:t>to fascynująca metropolia, z ciasnymi uliczkami i wieloma zabytkami, której rytm odmierzają odgłosy trzeszczącego, żółtego tramwaju 28.</a:t>
            </a:r>
          </a:p>
        </p:txBody>
      </p:sp>
      <p:pic>
        <p:nvPicPr>
          <p:cNvPr id="2050" name="Picture 2" descr="W Lizbonie lekkie, niewielkie tramwaje pokonują wiele stromych zboczy"/>
          <p:cNvPicPr>
            <a:picLocks noChangeAspect="1" noChangeArrowheads="1"/>
          </p:cNvPicPr>
          <p:nvPr/>
        </p:nvPicPr>
        <p:blipFill>
          <a:blip r:embed="rId2" cstate="print"/>
          <a:srcRect l="7559" t="22665" b="13600"/>
          <a:stretch>
            <a:fillRect/>
          </a:stretch>
        </p:blipFill>
        <p:spPr bwMode="auto">
          <a:xfrm>
            <a:off x="593124" y="1532238"/>
            <a:ext cx="10853478" cy="499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4909" y="420128"/>
            <a:ext cx="6425513" cy="1705233"/>
          </a:xfrm>
        </p:spPr>
        <p:txBody>
          <a:bodyPr>
            <a:normAutofit/>
          </a:bodyPr>
          <a:lstStyle/>
          <a:p>
            <a:pPr algn="ctr"/>
            <a:r>
              <a:rPr lang="pl-PL" sz="2200" dirty="0">
                <a:latin typeface="+mn-lt"/>
                <a:ea typeface="+mn-ea"/>
                <a:cs typeface="+mn-cs"/>
              </a:rPr>
              <a:t>Na tożsamość stolicy największy wpływ wywarły wielkie odkrycia geograficzne. </a:t>
            </a:r>
            <a:br>
              <a:rPr lang="pl-PL" sz="2200" dirty="0">
                <a:latin typeface="+mn-lt"/>
                <a:ea typeface="+mn-ea"/>
                <a:cs typeface="+mn-cs"/>
              </a:rPr>
            </a:br>
            <a:r>
              <a:rPr lang="pl-PL" sz="2200" dirty="0">
                <a:latin typeface="+mn-lt"/>
                <a:ea typeface="+mn-ea"/>
                <a:cs typeface="+mn-cs"/>
              </a:rPr>
              <a:t>To właśnie stąd, z portu w </a:t>
            </a:r>
            <a:r>
              <a:rPr lang="pl-PL" sz="2200" b="1" dirty="0" err="1">
                <a:latin typeface="+mn-lt"/>
                <a:ea typeface="+mn-ea"/>
                <a:cs typeface="+mn-cs"/>
              </a:rPr>
              <a:t>Belém</a:t>
            </a:r>
            <a:r>
              <a:rPr lang="pl-PL" sz="2200" dirty="0">
                <a:latin typeface="+mn-lt"/>
                <a:ea typeface="+mn-ea"/>
                <a:cs typeface="+mn-cs"/>
              </a:rPr>
              <a:t> wyruszały wyprawy morskie.</a:t>
            </a:r>
            <a:endParaRPr lang="pl-PL" dirty="0"/>
          </a:p>
        </p:txBody>
      </p:sp>
      <p:pic>
        <p:nvPicPr>
          <p:cNvPr id="3074" name="Picture 2" descr="C:\Users\Dell\Desktop\Monumento_a_los_Descubrimientos,_Lisboa,_Portugal,_2012-05-12,_DD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6996" y="772314"/>
            <a:ext cx="3560781" cy="5307896"/>
          </a:xfrm>
          <a:prstGeom prst="rect">
            <a:avLst/>
          </a:prstGeom>
          <a:noFill/>
        </p:spPr>
      </p:pic>
      <p:pic>
        <p:nvPicPr>
          <p:cNvPr id="3075" name="Picture 3" descr="C:\Users\Dell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866" y="2372497"/>
            <a:ext cx="6606957" cy="4077731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44FB535-6853-4264-8164-B0B8A20A6CB6}"/>
              </a:ext>
            </a:extLst>
          </p:cNvPr>
          <p:cNvSpPr txBox="1"/>
          <p:nvPr/>
        </p:nvSpPr>
        <p:spPr>
          <a:xfrm>
            <a:off x="7496996" y="6096513"/>
            <a:ext cx="3560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Pomnik Odkrywców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88541" y="317500"/>
            <a:ext cx="999661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700" b="1" dirty="0">
                <a:latin typeface="Arial Black" pitchFamily="34" charset="0"/>
              </a:rPr>
              <a:t>Imponujący Most 25 kwietnia  - „lizboński Golden </a:t>
            </a:r>
            <a:r>
              <a:rPr lang="pl-PL" sz="2700" b="1" dirty="0" err="1">
                <a:latin typeface="Arial Black" pitchFamily="34" charset="0"/>
              </a:rPr>
              <a:t>Gate</a:t>
            </a:r>
            <a:r>
              <a:rPr lang="pl-PL" sz="2700" b="1" dirty="0">
                <a:latin typeface="Arial Black" pitchFamily="34" charset="0"/>
              </a:rPr>
              <a:t>”</a:t>
            </a:r>
            <a:br>
              <a:rPr lang="pl-PL" dirty="0"/>
            </a:br>
            <a:endParaRPr lang="pl-PL" dirty="0"/>
          </a:p>
        </p:txBody>
      </p:sp>
      <p:pic>
        <p:nvPicPr>
          <p:cNvPr id="4099" name="Picture 3" descr="C:\Users\Dell\Desktop\25-de-abril-bridge-jpeg_header-50092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838" y="1111180"/>
            <a:ext cx="9998676" cy="5249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9557" y="365125"/>
            <a:ext cx="11294075" cy="1325563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+mn-lt"/>
                <a:ea typeface="+mn-ea"/>
                <a:cs typeface="+mn-cs"/>
              </a:rPr>
              <a:t>Klasztor </a:t>
            </a:r>
            <a:r>
              <a:rPr lang="pl-PL" sz="3200" b="1" dirty="0" err="1">
                <a:latin typeface="+mn-lt"/>
                <a:ea typeface="+mn-ea"/>
                <a:cs typeface="+mn-cs"/>
              </a:rPr>
              <a:t>Hieronimitów</a:t>
            </a:r>
            <a:r>
              <a:rPr lang="pl-PL" sz="3200" b="1" dirty="0">
                <a:latin typeface="+mn-lt"/>
                <a:ea typeface="+mn-ea"/>
                <a:cs typeface="+mn-cs"/>
              </a:rPr>
              <a:t> </a:t>
            </a:r>
            <a:r>
              <a:rPr lang="pl-PL" sz="3200" dirty="0">
                <a:latin typeface="+mn-lt"/>
                <a:ea typeface="+mn-ea"/>
                <a:cs typeface="+mn-cs"/>
              </a:rPr>
              <a:t>w tzw. stylu manuelińskim</a:t>
            </a:r>
          </a:p>
        </p:txBody>
      </p:sp>
      <p:pic>
        <p:nvPicPr>
          <p:cNvPr id="5122" name="Picture 2" descr="C:\Users\Dell\Desktop\klasztor-jeronimos-wnetr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958" y="1528506"/>
            <a:ext cx="6967839" cy="4649872"/>
          </a:xfrm>
          <a:prstGeom prst="rect">
            <a:avLst/>
          </a:prstGeom>
          <a:noFill/>
        </p:spPr>
      </p:pic>
      <p:pic>
        <p:nvPicPr>
          <p:cNvPr id="5123" name="Picture 3" descr="C:\Users\Dell\Desktop\12595600_klasztor-hieronimitow--w-lizbonie--jeden-z-najwspanialszych-zabytkow-stylu-manuelinskiego--widok-na-dziedziniec-wewnetrz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557" y="1544852"/>
            <a:ext cx="4264712" cy="4636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708581"/>
            <a:ext cx="2535195" cy="5440835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latin typeface="+mn-lt"/>
                <a:ea typeface="+mn-ea"/>
                <a:cs typeface="+mn-cs"/>
              </a:rPr>
              <a:t>Kościół Dominikanów  </a:t>
            </a:r>
            <a:br>
              <a:rPr lang="pl-PL" sz="3200" b="1" dirty="0">
                <a:latin typeface="+mn-lt"/>
                <a:ea typeface="+mn-ea"/>
                <a:cs typeface="+mn-cs"/>
              </a:rPr>
            </a:br>
            <a:r>
              <a:rPr lang="pl-PL" sz="3200" b="1" dirty="0">
                <a:latin typeface="+mn-lt"/>
                <a:ea typeface="+mn-ea"/>
                <a:cs typeface="+mn-cs"/>
              </a:rPr>
              <a:t>- „żyjące zgliszcza” </a:t>
            </a:r>
            <a:br>
              <a:rPr lang="pl-PL" sz="3200" b="1" dirty="0">
                <a:latin typeface="+mn-lt"/>
                <a:ea typeface="+mn-ea"/>
                <a:cs typeface="+mn-cs"/>
              </a:rPr>
            </a:br>
            <a:br>
              <a:rPr lang="pl-PL" sz="3200" b="1" dirty="0">
                <a:latin typeface="+mn-lt"/>
                <a:ea typeface="+mn-ea"/>
                <a:cs typeface="+mn-cs"/>
              </a:rPr>
            </a:br>
            <a:r>
              <a:rPr lang="pl-PL" sz="2800" dirty="0">
                <a:latin typeface="+mn-lt"/>
                <a:ea typeface="+mn-ea"/>
                <a:cs typeface="+mn-cs"/>
              </a:rPr>
              <a:t>(po pożarze został poddany jedynie częściowej restauracji) zachwyca i skłania do kontemplacji.</a:t>
            </a:r>
            <a:endParaRPr lang="pl-PL" sz="2800" dirty="0"/>
          </a:p>
        </p:txBody>
      </p:sp>
      <p:pic>
        <p:nvPicPr>
          <p:cNvPr id="6146" name="Picture 2" descr="C:\Users\Dell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0030" y="708582"/>
            <a:ext cx="8145343" cy="5440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68411" y="365125"/>
            <a:ext cx="5572897" cy="2192724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 err="1">
                <a:latin typeface="+mn-lt"/>
                <a:ea typeface="+mn-ea"/>
                <a:cs typeface="+mn-cs"/>
              </a:rPr>
              <a:t>Lisboa</a:t>
            </a:r>
            <a:r>
              <a:rPr lang="pl-PL" sz="3600" b="1" dirty="0">
                <a:latin typeface="+mn-lt"/>
                <a:ea typeface="+mn-ea"/>
                <a:cs typeface="+mn-cs"/>
              </a:rPr>
              <a:t> Story Centre </a:t>
            </a:r>
            <a:br>
              <a:rPr lang="pl-PL" sz="2000" b="1" dirty="0">
                <a:latin typeface="+mn-lt"/>
                <a:ea typeface="+mn-ea"/>
                <a:cs typeface="+mn-cs"/>
              </a:rPr>
            </a:br>
            <a:r>
              <a:rPr lang="pl-PL" sz="2000" dirty="0">
                <a:latin typeface="+mn-lt"/>
                <a:ea typeface="+mn-ea"/>
                <a:cs typeface="+mn-cs"/>
              </a:rPr>
              <a:t> muzeum dostosowane do współczesnych trendów muzealnictwa, w którym poznacie historię miasta od czasów najdawniejszych i wejdziecie na statek wypełniony niesamowitym zapachem przypraw.</a:t>
            </a:r>
          </a:p>
        </p:txBody>
      </p:sp>
      <p:pic>
        <p:nvPicPr>
          <p:cNvPr id="7170" name="Picture 2" descr="C:\Users\Dell\Desktop\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9472" y="457200"/>
            <a:ext cx="5312377" cy="3541584"/>
          </a:xfrm>
          <a:prstGeom prst="rect">
            <a:avLst/>
          </a:prstGeom>
          <a:noFill/>
        </p:spPr>
      </p:pic>
      <p:pic>
        <p:nvPicPr>
          <p:cNvPr id="7172" name="Picture 4" descr="C:\Users\Dell\Desktop\foto4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3731" y="4197506"/>
            <a:ext cx="5362830" cy="2176221"/>
          </a:xfrm>
          <a:prstGeom prst="rect">
            <a:avLst/>
          </a:prstGeom>
          <a:noFill/>
        </p:spPr>
      </p:pic>
      <p:pic>
        <p:nvPicPr>
          <p:cNvPr id="7175" name="Picture 7" descr="Lisboa Story Centre • A Portuguese Affa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95" y="2594918"/>
            <a:ext cx="5701528" cy="3802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55C386-C7A3-47A8-BF83-CDDF1071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14" y="365126"/>
            <a:ext cx="4769708" cy="1525458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IKONY PORTUGALII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416" y="1962562"/>
            <a:ext cx="5338119" cy="7078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GALO DE BARCELOS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(KOGUT Z BARCELOS)</a:t>
            </a:r>
            <a:endParaRPr kumimoji="0" lang="pl-PL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93A27F83-4830-41CE-A2AA-D65E02308C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27" y="2903838"/>
            <a:ext cx="5338120" cy="3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988908" y="4820818"/>
            <a:ext cx="5787081" cy="17389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20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TORRE DE BELEM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wieża pełniła funkcję więzienia, posterunku celnego, stacji telegraficznej oraz latarni morskiej. Dziś to atrakcja turystyczna wpisana na listę zabytków UNESCO.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FC5E399-FA3A-4B80-978A-7F8CA523C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55" y="506276"/>
            <a:ext cx="5651624" cy="42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60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49081" y="5362832"/>
            <a:ext cx="4992130" cy="134688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b="1" dirty="0">
                <a:latin typeface="+mn-lt"/>
                <a:ea typeface="+mn-ea"/>
                <a:cs typeface="+mn-cs"/>
              </a:rPr>
              <a:t>AZULEJOS </a:t>
            </a:r>
            <a:br>
              <a:rPr lang="pl-PL" sz="3600" b="1" dirty="0">
                <a:latin typeface="+mn-lt"/>
                <a:ea typeface="+mn-ea"/>
                <a:cs typeface="+mn-cs"/>
              </a:rPr>
            </a:br>
            <a:r>
              <a:rPr lang="pl-PL" sz="2200" dirty="0">
                <a:latin typeface="+mn-lt"/>
                <a:ea typeface="+mn-ea"/>
                <a:cs typeface="+mn-cs"/>
              </a:rPr>
              <a:t>- wzorzyste płytki ceramiczne zdobią kamienice, dworce, stacje metra, świątynie </a:t>
            </a:r>
            <a:br>
              <a:rPr lang="pl-PL" sz="2200" dirty="0">
                <a:latin typeface="+mn-lt"/>
                <a:ea typeface="+mn-ea"/>
                <a:cs typeface="+mn-cs"/>
              </a:rPr>
            </a:br>
            <a:r>
              <a:rPr lang="pl-PL" sz="2200" dirty="0">
                <a:latin typeface="+mn-lt"/>
                <a:ea typeface="+mn-ea"/>
                <a:cs typeface="+mn-cs"/>
              </a:rPr>
              <a:t>i domy w portugalskich miastach.</a:t>
            </a:r>
            <a:endParaRPr lang="pl-PL" dirty="0"/>
          </a:p>
        </p:txBody>
      </p:sp>
      <p:pic>
        <p:nvPicPr>
          <p:cNvPr id="43010" name="Picture 2" descr="shutterstock_570665293"/>
          <p:cNvPicPr>
            <a:picLocks noChangeAspect="1" noChangeArrowheads="1"/>
          </p:cNvPicPr>
          <p:nvPr/>
        </p:nvPicPr>
        <p:blipFill>
          <a:blip r:embed="rId2" cstate="print"/>
          <a:srcRect l="22047" t="22047" r="22047" b="22047"/>
          <a:stretch>
            <a:fillRect/>
          </a:stretch>
        </p:blipFill>
        <p:spPr bwMode="auto">
          <a:xfrm>
            <a:off x="729046" y="1062679"/>
            <a:ext cx="5288693" cy="528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 descr="Azulejos i moliceiros - Portugalia - Wycieczki, Opinie | ITA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9081" y="355557"/>
            <a:ext cx="4958234" cy="4958235"/>
          </a:xfrm>
          <a:prstGeom prst="rect">
            <a:avLst/>
          </a:prstGeom>
          <a:noFill/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E055C386-C7A3-47A8-BF83-CDDF1071359A}"/>
              </a:ext>
            </a:extLst>
          </p:cNvPr>
          <p:cNvSpPr txBox="1">
            <a:spLocks/>
          </p:cNvSpPr>
          <p:nvPr/>
        </p:nvSpPr>
        <p:spPr>
          <a:xfrm>
            <a:off x="926756" y="0"/>
            <a:ext cx="3842951" cy="1525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IKONY PORTUGALII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65124" y="4646141"/>
            <a:ext cx="6437871" cy="1594021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200" dirty="0">
                <a:latin typeface="+mn-lt"/>
                <a:ea typeface="+mn-ea"/>
                <a:cs typeface="+mn-cs"/>
              </a:rPr>
            </a:br>
            <a:r>
              <a:rPr lang="pl-PL" sz="3100" b="1" dirty="0">
                <a:latin typeface="+mn-lt"/>
                <a:ea typeface="+mn-ea"/>
                <a:cs typeface="+mn-cs"/>
              </a:rPr>
              <a:t> FADO </a:t>
            </a:r>
            <a:r>
              <a:rPr lang="pl-PL" sz="2200" dirty="0">
                <a:latin typeface="+mn-lt"/>
                <a:ea typeface="+mn-ea"/>
                <a:cs typeface="+mn-cs"/>
              </a:rPr>
              <a:t>-  tradycyjny styl muzyczny, przejmująca muzyka, wzrusza i sprzyja integracji. Mówi o miłości, zdradzie, namiętności i bólu.</a:t>
            </a:r>
            <a:br>
              <a:rPr lang="pl-PL" dirty="0"/>
            </a:br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E055C386-C7A3-47A8-BF83-CDDF1071359A}"/>
              </a:ext>
            </a:extLst>
          </p:cNvPr>
          <p:cNvSpPr txBox="1">
            <a:spLocks/>
          </p:cNvSpPr>
          <p:nvPr/>
        </p:nvSpPr>
        <p:spPr>
          <a:xfrm>
            <a:off x="926756" y="0"/>
            <a:ext cx="3842951" cy="1525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IKONY PORTUGALII</a:t>
            </a:r>
          </a:p>
        </p:txBody>
      </p:sp>
      <p:pic>
        <p:nvPicPr>
          <p:cNvPr id="44035" name="Picture 3" descr="fado, muzeum fado, portugalia, lizbona"/>
          <p:cNvPicPr>
            <a:picLocks noChangeAspect="1" noChangeArrowheads="1"/>
          </p:cNvPicPr>
          <p:nvPr/>
        </p:nvPicPr>
        <p:blipFill>
          <a:blip r:embed="rId2" cstate="print"/>
          <a:srcRect l="56693" b="8475"/>
          <a:stretch>
            <a:fillRect/>
          </a:stretch>
        </p:blipFill>
        <p:spPr bwMode="auto">
          <a:xfrm>
            <a:off x="926756" y="1228983"/>
            <a:ext cx="3694669" cy="523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Zwiedzanie szlakiem muzyki fado - Podróż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1737" y="617838"/>
            <a:ext cx="6558501" cy="36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8335" y="1371600"/>
            <a:ext cx="4874448" cy="1499191"/>
          </a:xfrm>
        </p:spPr>
        <p:txBody>
          <a:bodyPr>
            <a:normAutofit/>
          </a:bodyPr>
          <a:lstStyle/>
          <a:p>
            <a:pPr algn="ctr"/>
            <a:r>
              <a:rPr lang="pl-PL" sz="3100" b="1" dirty="0">
                <a:latin typeface="+mn-lt"/>
                <a:ea typeface="+mn-ea"/>
                <a:cs typeface="+mn-cs"/>
              </a:rPr>
              <a:t>BACALHAU </a:t>
            </a:r>
            <a:r>
              <a:rPr lang="pl-PL" sz="2200" dirty="0">
                <a:latin typeface="+mn-lt"/>
                <a:ea typeface="+mn-ea"/>
                <a:cs typeface="+mn-cs"/>
              </a:rPr>
              <a:t>- danie narodowe Portugalczyków, świętość w kuchni</a:t>
            </a:r>
            <a:br>
              <a:rPr lang="pl-PL" sz="2200" dirty="0">
                <a:latin typeface="+mn-lt"/>
                <a:ea typeface="+mn-ea"/>
                <a:cs typeface="+mn-cs"/>
              </a:rPr>
            </a:br>
            <a:r>
              <a:rPr lang="pl-PL" sz="2200" dirty="0">
                <a:latin typeface="+mn-lt"/>
                <a:ea typeface="+mn-ea"/>
                <a:cs typeface="+mn-cs"/>
              </a:rPr>
              <a:t> i kulminacyjny punkt każdej rodzinnej imprezy. </a:t>
            </a:r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E055C386-C7A3-47A8-BF83-CDDF1071359A}"/>
              </a:ext>
            </a:extLst>
          </p:cNvPr>
          <p:cNvSpPr txBox="1">
            <a:spLocks/>
          </p:cNvSpPr>
          <p:nvPr/>
        </p:nvSpPr>
        <p:spPr>
          <a:xfrm>
            <a:off x="6096001" y="494270"/>
            <a:ext cx="5642918" cy="716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IKONY PORTUGALII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B8B10D7-F97E-438D-8C18-9F7399E08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928" y="1371600"/>
            <a:ext cx="6341737" cy="475630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E279A54-0A2B-437A-B474-C3068AB2D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5" y="3398212"/>
            <a:ext cx="4874448" cy="27296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40F9B9-3425-4BED-845A-579F6B42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52" y="204487"/>
            <a:ext cx="3089189" cy="709913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B050"/>
                </a:solidFill>
                <a:latin typeface="+mn-lt"/>
                <a:ea typeface="+mn-ea"/>
                <a:cs typeface="+mn-cs"/>
              </a:rPr>
              <a:t>Warto zobaczyć: </a:t>
            </a:r>
          </a:p>
        </p:txBody>
      </p:sp>
      <p:sp>
        <p:nvSpPr>
          <p:cNvPr id="8" name="Prostokąt 7"/>
          <p:cNvSpPr/>
          <p:nvPr/>
        </p:nvSpPr>
        <p:spPr>
          <a:xfrm>
            <a:off x="308920" y="939114"/>
            <a:ext cx="32745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FATIMA</a:t>
            </a:r>
          </a:p>
          <a:p>
            <a:pPr algn="ctr"/>
            <a:r>
              <a:rPr lang="pl-PL" dirty="0"/>
              <a:t> jedno z najsłynniejszych miejsc licznych pielgrzymek</a:t>
            </a:r>
          </a:p>
        </p:txBody>
      </p:sp>
      <p:sp>
        <p:nvSpPr>
          <p:cNvPr id="10" name="Prostokąt 9"/>
          <p:cNvSpPr/>
          <p:nvPr/>
        </p:nvSpPr>
        <p:spPr>
          <a:xfrm>
            <a:off x="3694670" y="5016843"/>
            <a:ext cx="365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KOŚCIÓŁ SANTA ENGRÁCIA</a:t>
            </a:r>
            <a:endParaRPr lang="pl-PL" dirty="0"/>
          </a:p>
          <a:p>
            <a:pPr algn="ctr"/>
            <a:r>
              <a:rPr lang="pl-PL" dirty="0"/>
              <a:t>pełni funkcje Panteonu Narodowego, gdzie znajdują się grobowce wybitnych Portugalczyków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7475838" y="2315001"/>
            <a:ext cx="44360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MADERA</a:t>
            </a:r>
          </a:p>
          <a:p>
            <a:pPr algn="ctr"/>
            <a:r>
              <a:rPr lang="pl-PL" dirty="0"/>
              <a:t>częściowo niezamieszkana, wulkaniczna wyspa na Atlantyku, ulubiony cel wakacyjnych wycieczek.</a:t>
            </a:r>
          </a:p>
        </p:txBody>
      </p:sp>
      <p:pic>
        <p:nvPicPr>
          <p:cNvPr id="23553" name="Picture 1" descr="C:\Users\Dell\Desktop\1346150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494" y="1915297"/>
            <a:ext cx="3267375" cy="4689388"/>
          </a:xfrm>
          <a:prstGeom prst="rect">
            <a:avLst/>
          </a:prstGeom>
          <a:noFill/>
        </p:spPr>
      </p:pic>
      <p:pic>
        <p:nvPicPr>
          <p:cNvPr id="23554" name="Picture 2" descr="C:\Users\Dell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1791" y="933449"/>
            <a:ext cx="3640480" cy="3788837"/>
          </a:xfrm>
          <a:prstGeom prst="rect">
            <a:avLst/>
          </a:prstGeom>
          <a:noFill/>
        </p:spPr>
      </p:pic>
      <p:pic>
        <p:nvPicPr>
          <p:cNvPr id="23556" name="Picture 4" descr="Wycieczka MADERA Wyspa Wiecznej Wiosny 2021, Wycieczki Objazdowe 2021,  Madera 2021, Wycieczka na Maderę 2021, Portugalia, Wycieczki Objazdowe,  Wycieczki Objazdowe, Wypoczynek i Zwiedzanie, Biuro Podróży Ecotrav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5645" y="3608175"/>
            <a:ext cx="4469642" cy="2904052"/>
          </a:xfrm>
          <a:prstGeom prst="rect">
            <a:avLst/>
          </a:prstGeom>
          <a:noFill/>
        </p:spPr>
      </p:pic>
      <p:pic>
        <p:nvPicPr>
          <p:cNvPr id="23558" name="Picture 6" descr="Ta wyspa przypomina zaczarowaną willę. Każde piętro jest z innej bajki -  Podroze.se.p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552" y="271850"/>
            <a:ext cx="4442620" cy="2030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380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>
            <a:extLst>
              <a:ext uri="{FF2B5EF4-FFF2-40B4-BE49-F238E27FC236}">
                <a16:creationId xmlns:a16="http://schemas.microsoft.com/office/drawing/2014/main" id="{AD9B24C7-29F9-47B0-BFCA-036DBC727A96}"/>
              </a:ext>
            </a:extLst>
          </p:cNvPr>
          <p:cNvGrpSpPr/>
          <p:nvPr/>
        </p:nvGrpSpPr>
        <p:grpSpPr>
          <a:xfrm>
            <a:off x="305399" y="1358692"/>
            <a:ext cx="3588430" cy="4417614"/>
            <a:chOff x="438749" y="1200550"/>
            <a:chExt cx="3588430" cy="4417614"/>
          </a:xfrm>
        </p:grpSpPr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01A285FA-897F-4B3E-BEFC-EF5A6A524A11}"/>
                </a:ext>
              </a:extLst>
            </p:cNvPr>
            <p:cNvSpPr txBox="1"/>
            <p:nvPr/>
          </p:nvSpPr>
          <p:spPr>
            <a:xfrm>
              <a:off x="438749" y="3863838"/>
              <a:ext cx="358843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l-PL" sz="1800" b="1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COIMBRA</a:t>
              </a:r>
            </a:p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l-PL" sz="1800" b="0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 miasto uniwersyteckie, posiada najstarszy ogród botaniczny </a:t>
              </a:r>
            </a:p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l-PL" sz="1800" b="0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 bibliotekę uważaną za najpiękniejszą budowlę świecką </a:t>
              </a:r>
            </a:p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pl-PL" sz="1800" b="0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w kraju.</a:t>
              </a:r>
              <a:endParaRPr lang="pl-PL" b="0" dirty="0">
                <a:effectLst/>
              </a:endParaRP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3AD9DDD-791F-4FF2-9870-F4F807045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749" y="1200550"/>
              <a:ext cx="3588430" cy="239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9124545-E9C6-4A9E-B2D6-AFADA1F053DE}"/>
              </a:ext>
            </a:extLst>
          </p:cNvPr>
          <p:cNvSpPr txBox="1"/>
          <p:nvPr/>
        </p:nvSpPr>
        <p:spPr>
          <a:xfrm>
            <a:off x="4275816" y="4021980"/>
            <a:ext cx="3640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ALGARVE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z piaszczystymi zatokami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 malowniczymi skałami.</a:t>
            </a:r>
            <a:endParaRPr lang="pl-PL" b="0" dirty="0">
              <a:effectLst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5C659D3-7660-4B78-B6D9-3DB495EFB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651" y="1358693"/>
            <a:ext cx="3190698" cy="239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039A599-1176-40B3-8238-7AC5E56C5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171" y="1358692"/>
            <a:ext cx="3588430" cy="239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A12E4B0-642D-40BA-8D50-0F96A7FD651C}"/>
              </a:ext>
            </a:extLst>
          </p:cNvPr>
          <p:cNvSpPr txBox="1"/>
          <p:nvPr/>
        </p:nvSpPr>
        <p:spPr>
          <a:xfrm>
            <a:off x="8222756" y="4025362"/>
            <a:ext cx="3599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SINTRA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od stuleci letnia rezydencja królów portugalskich.</a:t>
            </a:r>
            <a:endParaRPr lang="pl-PL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0422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16363-AFBC-4A9E-AA51-AF61FFC9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03485"/>
            <a:ext cx="7239000" cy="1325563"/>
          </a:xfrm>
        </p:spPr>
        <p:txBody>
          <a:bodyPr/>
          <a:lstStyle/>
          <a:p>
            <a:r>
              <a:rPr lang="pl-PL" b="1" dirty="0"/>
              <a:t>Co produkuje się w Portugalii?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9C61961-3319-48DE-BAF5-4E679A36FE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598105"/>
            <a:ext cx="3269456" cy="183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EF613F9-F41B-431C-9071-65374B1EB685}"/>
              </a:ext>
            </a:extLst>
          </p:cNvPr>
          <p:cNvSpPr txBox="1"/>
          <p:nvPr/>
        </p:nvSpPr>
        <p:spPr>
          <a:xfrm>
            <a:off x="676275" y="3567113"/>
            <a:ext cx="3269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Światowy producent korka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374F4E09-391E-4140-9C9B-7038F1B4E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783" y="694083"/>
            <a:ext cx="1054008" cy="207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9653481D-02BC-4C05-98AF-F1654C5BF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88" y="1598105"/>
            <a:ext cx="3935014" cy="23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5F18C118-A7A8-4A99-8916-DF13A98F5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1" y="4221500"/>
            <a:ext cx="3043237" cy="20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F3CBEC74-07F2-453C-89EB-4064C9F6B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43" y="4217915"/>
            <a:ext cx="3043237" cy="20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9B5DB48-A731-48CE-A7D0-3DE5E7C60CC9}"/>
              </a:ext>
            </a:extLst>
          </p:cNvPr>
          <p:cNvSpPr txBox="1"/>
          <p:nvPr/>
        </p:nvSpPr>
        <p:spPr>
          <a:xfrm>
            <a:off x="8211356" y="2895166"/>
            <a:ext cx="3616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Portugalia jest ojczyzną klasycznych wzmacnianych win porto i madera, </a:t>
            </a:r>
          </a:p>
          <a:p>
            <a:pPr algn="ctr"/>
            <a:r>
              <a:rPr lang="pl-PL" dirty="0"/>
              <a:t>a także tradycyjnego rześkiego </a:t>
            </a:r>
            <a:r>
              <a:rPr lang="pl-PL" dirty="0" err="1"/>
              <a:t>vinho</a:t>
            </a:r>
            <a:r>
              <a:rPr lang="pl-PL" dirty="0"/>
              <a:t> </a:t>
            </a:r>
            <a:r>
              <a:rPr lang="pl-PL" dirty="0" err="1"/>
              <a:t>verde</a:t>
            </a:r>
            <a:r>
              <a:rPr lang="pl-PL" dirty="0"/>
              <a:t>.</a:t>
            </a:r>
          </a:p>
        </p:txBody>
      </p:sp>
      <p:pic>
        <p:nvPicPr>
          <p:cNvPr id="12300" name="Picture 12">
            <a:extLst>
              <a:ext uri="{FF2B5EF4-FFF2-40B4-BE49-F238E27FC236}">
                <a16:creationId xmlns:a16="http://schemas.microsoft.com/office/drawing/2014/main" id="{52E0B88A-9932-42D8-97D5-66116E7AD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355" y="4221500"/>
            <a:ext cx="3616314" cy="20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79A3ED9-38D6-459B-BB42-99D3C5C481B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89192" y="420180"/>
            <a:ext cx="19812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13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607DF1-538F-4FCD-8E39-8C9F6FDA4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5412" cy="1325563"/>
          </a:xfrm>
        </p:spPr>
        <p:txBody>
          <a:bodyPr/>
          <a:lstStyle/>
          <a:p>
            <a:pPr algn="ctr"/>
            <a:r>
              <a:rPr lang="pl-PL" b="1" dirty="0"/>
              <a:t>Sławni piłkarze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49BD1D9-7BF1-4EDD-A331-C95FFF6A216B}"/>
              </a:ext>
            </a:extLst>
          </p:cNvPr>
          <p:cNvSpPr txBox="1"/>
          <p:nvPr/>
        </p:nvSpPr>
        <p:spPr>
          <a:xfrm>
            <a:off x="838200" y="1951672"/>
            <a:ext cx="109061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000" b="1" dirty="0" err="1"/>
              <a:t>Cristiano</a:t>
            </a:r>
            <a:r>
              <a:rPr lang="pl-PL" sz="2000" b="1" dirty="0"/>
              <a:t> Ronaldo - </a:t>
            </a:r>
            <a:r>
              <a:rPr lang="pl-PL" sz="2000" b="0" i="0" u="none" strike="noStrike" dirty="0">
                <a:solidFill>
                  <a:srgbClr val="000000"/>
                </a:solidFill>
                <a:effectLst/>
              </a:rPr>
              <a:t>kapitan reprezentacji Portugalii i jeden z najpopularniejszych sportowców świata.</a:t>
            </a:r>
            <a:endParaRPr lang="pl-PL" sz="2000" dirty="0"/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000" b="1" dirty="0"/>
              <a:t>Luís Figo - </a:t>
            </a:r>
            <a:r>
              <a:rPr lang="pl-PL" sz="2000" b="0" i="0" u="none" strike="noStrike" dirty="0">
                <a:solidFill>
                  <a:srgbClr val="000000"/>
                </a:solidFill>
                <a:effectLst/>
              </a:rPr>
              <a:t>u</a:t>
            </a:r>
            <a:r>
              <a:rPr lang="pl-PL" sz="2000" b="0" i="0" u="none" strike="noStrike" dirty="0">
                <a:solidFill>
                  <a:srgbClr val="202122"/>
                </a:solidFill>
                <a:effectLst/>
              </a:rPr>
              <a:t>znawany jest za jednego z najlepszych piłkarzy swego pokolenia.</a:t>
            </a:r>
            <a:endParaRPr lang="pl-PL" sz="2000" b="0" dirty="0">
              <a:effectLst/>
            </a:endParaRPr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000" b="1" dirty="0" err="1"/>
              <a:t>Eusébio</a:t>
            </a:r>
            <a:r>
              <a:rPr lang="pl-PL" sz="2000" b="1" dirty="0"/>
              <a:t> da Silva Ferreira </a:t>
            </a:r>
            <a:r>
              <a:rPr lang="pl-PL" sz="2000" dirty="0"/>
              <a:t>- </a:t>
            </a:r>
            <a:r>
              <a:rPr lang="pl-PL" sz="2000" b="0" i="0" u="none" strike="noStrike" dirty="0">
                <a:solidFill>
                  <a:srgbClr val="202122"/>
                </a:solidFill>
                <a:effectLst/>
              </a:rPr>
              <a:t>nieżyjący środkowy napastnik, nazywany „Czarną Panterą”.</a:t>
            </a:r>
            <a:endParaRPr lang="pl-PL" sz="2000" b="0" dirty="0">
              <a:effectLst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78F7B89-1AB1-4CA7-A64D-DCBD057F11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199" y="3963175"/>
            <a:ext cx="2861542" cy="1904226"/>
          </a:xfrm>
          <a:prstGeom prst="rect">
            <a:avLst/>
          </a:prstGeom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B23D77C-54DF-4F47-877C-0FB24E623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88" y="3963174"/>
            <a:ext cx="3007151" cy="195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6A9075B6-642D-4CB0-99B5-26E476A72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386" y="3963174"/>
            <a:ext cx="3392226" cy="190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711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FEEA79-3DD5-4854-AD0D-7566DBE2F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pl-PL" b="1" dirty="0"/>
              <a:t>Znane kobiety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DED17FA-D3B1-4DA4-9CA4-E7F335F6521D}"/>
              </a:ext>
            </a:extLst>
          </p:cNvPr>
          <p:cNvSpPr txBox="1"/>
          <p:nvPr/>
        </p:nvSpPr>
        <p:spPr>
          <a:xfrm>
            <a:off x="838200" y="1827163"/>
            <a:ext cx="10515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/>
              <a:t>Sara </a:t>
            </a:r>
            <a:r>
              <a:rPr lang="pl-PL" sz="2000" b="1" dirty="0" err="1"/>
              <a:t>Sampaio</a:t>
            </a:r>
            <a:r>
              <a:rPr lang="pl-PL" sz="2000" b="1" dirty="0"/>
              <a:t> </a:t>
            </a:r>
            <a:r>
              <a:rPr lang="pl-PL" sz="2000" dirty="0"/>
              <a:t>- znana modelka, Aniołek </a:t>
            </a:r>
            <a:r>
              <a:rPr lang="pl-PL" sz="2000" dirty="0" err="1"/>
              <a:t>Victoria's</a:t>
            </a:r>
            <a:r>
              <a:rPr lang="pl-PL" sz="2000" dirty="0"/>
              <a:t> </a:t>
            </a:r>
            <a:r>
              <a:rPr lang="pl-PL" sz="2000" dirty="0" err="1"/>
              <a:t>Secret</a:t>
            </a:r>
            <a:r>
              <a:rPr lang="pl-PL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/>
              <a:t>Nelly </a:t>
            </a:r>
            <a:r>
              <a:rPr lang="pl-PL" sz="2000" b="1" dirty="0" err="1"/>
              <a:t>Furtado</a:t>
            </a:r>
            <a:r>
              <a:rPr lang="pl-PL" sz="2000" b="1" dirty="0"/>
              <a:t> </a:t>
            </a:r>
            <a:r>
              <a:rPr lang="pl-PL" sz="2000" dirty="0"/>
              <a:t>- popularna kanadyjska piosenkarka ma portugalskie korzenie.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 err="1"/>
              <a:t>Amália</a:t>
            </a:r>
            <a:r>
              <a:rPr lang="pl-PL" sz="2000" b="1" dirty="0"/>
              <a:t> </a:t>
            </a:r>
            <a:r>
              <a:rPr lang="pl-PL" sz="2000" b="1" dirty="0" err="1"/>
              <a:t>Rodrigues</a:t>
            </a:r>
            <a:r>
              <a:rPr lang="pl-PL" sz="2000" b="1" dirty="0"/>
              <a:t> </a:t>
            </a:r>
            <a:r>
              <a:rPr lang="pl-PL" sz="2000" dirty="0"/>
              <a:t>- śpiewaczka </a:t>
            </a:r>
            <a:r>
              <a:rPr lang="pl-PL" sz="2000" dirty="0" err="1"/>
              <a:t>fado</a:t>
            </a:r>
            <a:r>
              <a:rPr lang="pl-PL" sz="2000" dirty="0"/>
              <a:t>, powszechnie uważana za najwybitniejszą reprezentantkę tego gatunku. </a:t>
            </a:r>
            <a:endParaRPr lang="pl-PL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5718042-4E89-40AD-A0D8-5C13BE6BA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4" y="3427601"/>
            <a:ext cx="1942515" cy="29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6058B2F-BA30-4B4E-8F27-0256EA476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01" y="3427601"/>
            <a:ext cx="2200274" cy="29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77B30D-C99E-4AB9-9155-99A2BBBB3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487" y="3441701"/>
            <a:ext cx="1910948" cy="290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495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73C7B8-E4E6-49C8-91CA-DCBD306E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260" y="253463"/>
            <a:ext cx="10277475" cy="1325563"/>
          </a:xfrm>
        </p:spPr>
        <p:txBody>
          <a:bodyPr/>
          <a:lstStyle/>
          <a:p>
            <a:pPr algn="ctr"/>
            <a:r>
              <a:rPr lang="pl-PL" b="1" dirty="0"/>
              <a:t>Postacie historyczne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D881A88-08AB-4E37-9AFB-42DF0109E6B4}"/>
              </a:ext>
            </a:extLst>
          </p:cNvPr>
          <p:cNvSpPr txBox="1"/>
          <p:nvPr/>
        </p:nvSpPr>
        <p:spPr>
          <a:xfrm>
            <a:off x="957261" y="1626977"/>
            <a:ext cx="102774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/>
              <a:t>José </a:t>
            </a:r>
            <a:r>
              <a:rPr lang="pl-PL" sz="2000" b="1" dirty="0" err="1"/>
              <a:t>Vianna</a:t>
            </a:r>
            <a:r>
              <a:rPr lang="pl-PL" sz="2000" b="1" dirty="0"/>
              <a:t> da Motta </a:t>
            </a:r>
            <a:r>
              <a:rPr lang="pl-PL" sz="2000" dirty="0"/>
              <a:t>- pianista, kompozytor, pedagog, publicysta i krytyk muzyczny.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/>
              <a:t>Luis </a:t>
            </a:r>
            <a:r>
              <a:rPr lang="pl-PL" sz="2000" b="1" dirty="0" err="1"/>
              <a:t>Vaz</a:t>
            </a:r>
            <a:r>
              <a:rPr lang="pl-PL" sz="2000" b="1" dirty="0"/>
              <a:t> de </a:t>
            </a:r>
            <a:r>
              <a:rPr lang="pl-PL" sz="2000" b="1" dirty="0" err="1"/>
              <a:t>Camões</a:t>
            </a:r>
            <a:r>
              <a:rPr lang="pl-PL" sz="2000" b="1" dirty="0"/>
              <a:t> </a:t>
            </a:r>
            <a:r>
              <a:rPr lang="pl-PL" sz="2000" dirty="0"/>
              <a:t>- „portugalski Mickiewicz”, wieszcz narodowy. Twórca epopei „</a:t>
            </a:r>
            <a:r>
              <a:rPr lang="pl-PL" sz="2000" dirty="0" err="1"/>
              <a:t>Luzjady</a:t>
            </a:r>
            <a:r>
              <a:rPr lang="pl-PL" sz="2000" dirty="0"/>
              <a:t>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/>
              <a:t>Katarzyna </a:t>
            </a:r>
            <a:r>
              <a:rPr lang="pl-PL" sz="2000" b="1" dirty="0" err="1"/>
              <a:t>Braganza</a:t>
            </a:r>
            <a:r>
              <a:rPr lang="pl-PL" sz="2000" b="1" dirty="0"/>
              <a:t> </a:t>
            </a:r>
            <a:r>
              <a:rPr lang="pl-PL" sz="2000" dirty="0"/>
              <a:t>- księżniczka portugalska, królowa Anglii i Szkocji, to jej Anglicy zawdzięczają popularyzację herbaty, którą przywiozła ze sobą na dwór królewski.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BF7419F-2837-4F65-9C26-2CB5FD94D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1" y="3772295"/>
            <a:ext cx="2088935" cy="271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DF0667F-26E1-4805-9146-9B86E3A7B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15" y="3772295"/>
            <a:ext cx="2001905" cy="271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B3A19D72-56B5-4DCC-AF58-E234FEF2D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139" y="3772295"/>
            <a:ext cx="2280597" cy="271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91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44FA46-C15C-49EA-841D-97AE9A883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752"/>
            <a:ext cx="10515600" cy="1325563"/>
          </a:xfrm>
        </p:spPr>
        <p:txBody>
          <a:bodyPr/>
          <a:lstStyle/>
          <a:p>
            <a:pPr algn="ctr"/>
            <a:r>
              <a:rPr lang="pl-PL" b="1" dirty="0"/>
              <a:t>Podróżnicy i odkrywcy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27AB07-1E49-48AB-B288-7D7B4DB78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4940"/>
            <a:ext cx="10572750" cy="4346575"/>
          </a:xfrm>
        </p:spPr>
        <p:txBody>
          <a:bodyPr/>
          <a:lstStyle/>
          <a:p>
            <a:r>
              <a:rPr lang="pl-PL" sz="2000" b="1" dirty="0"/>
              <a:t>Ferdynand Magellan </a:t>
            </a:r>
            <a:r>
              <a:rPr lang="pl-PL" sz="2000" dirty="0"/>
              <a:t>– żeglarz w służbie hiszpańskiej, odkrywca i morski podróżnik. Odkrył na południe od Patagonii cieśninę, nazwaną początkowo Cieśniną Patagońską, a po śmierci odkrywcy — Cieśniną Magellana. </a:t>
            </a:r>
          </a:p>
          <a:p>
            <a:r>
              <a:rPr lang="pl-PL" sz="2000" b="1" dirty="0"/>
              <a:t>Vasco da Gama </a:t>
            </a:r>
            <a:r>
              <a:rPr lang="pl-PL" sz="2000" dirty="0"/>
              <a:t>– odkrywca, który jako pierwszy dotarł drogą morską z Europy do Indii. </a:t>
            </a:r>
          </a:p>
          <a:p>
            <a:r>
              <a:rPr lang="pl-PL" sz="2000" b="1" dirty="0"/>
              <a:t>Pedro de </a:t>
            </a:r>
            <a:r>
              <a:rPr lang="pl-PL" sz="2000" b="1" dirty="0" err="1"/>
              <a:t>Teixeira</a:t>
            </a:r>
            <a:r>
              <a:rPr lang="pl-PL" sz="2000" b="1" dirty="0"/>
              <a:t> </a:t>
            </a:r>
            <a:r>
              <a:rPr lang="pl-PL" sz="2000" dirty="0"/>
              <a:t>– żeglarz, jako pierwszy przepłynął Amazonkę pod prąd.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9E74B6C-3448-440E-BDF7-0B67C8A859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4111625"/>
            <a:ext cx="1924050" cy="23812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2F2B924-940D-41A3-8949-06AC76F80E4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7010" y="4111625"/>
            <a:ext cx="2397655" cy="238699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AC7D482-D15A-4260-AD1A-A4CEF521745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69425" y="4111625"/>
            <a:ext cx="19843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52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DCD1A1-43E4-404B-86D2-1E7B0085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10850" cy="1325563"/>
          </a:xfrm>
        </p:spPr>
        <p:txBody>
          <a:bodyPr/>
          <a:lstStyle/>
          <a:p>
            <a:pPr algn="ctr"/>
            <a:r>
              <a:rPr lang="pl-PL" sz="44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pl-PL" sz="4400" b="0" i="0" u="none" strike="noStrike" dirty="0">
                <a:solidFill>
                  <a:srgbClr val="339966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lang="pl-PL" sz="4400" b="0" i="0" u="none" strike="noStrike" dirty="0">
                <a:solidFill>
                  <a:srgbClr val="FFC000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lang="pl-PL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</a:t>
            </a:r>
            <a:r>
              <a:rPr lang="pl-PL" sz="44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pl-PL" sz="4400" b="0" i="0" u="none" strike="noStrike" dirty="0">
                <a:solidFill>
                  <a:srgbClr val="339966"/>
                </a:solidFill>
                <a:effectLst/>
                <a:latin typeface="Times New Roman" panose="02020603050405020304" pitchFamily="18" charset="0"/>
              </a:rPr>
              <a:t>w</a:t>
            </a:r>
            <a:r>
              <a:rPr lang="pl-PL" sz="4400" b="0" i="0" u="none" strike="noStrike" dirty="0">
                <a:solidFill>
                  <a:srgbClr val="FFC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pl-PL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pl-PL" sz="44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pl-PL" sz="4400" b="0" i="0" u="none" strike="noStrike" dirty="0">
                <a:solidFill>
                  <a:srgbClr val="339966"/>
                </a:solidFill>
                <a:effectLst/>
                <a:latin typeface="Times New Roman" panose="02020603050405020304" pitchFamily="18" charset="0"/>
              </a:rPr>
              <a:t>k</a:t>
            </a:r>
            <a:r>
              <a:rPr lang="pl-PL" sz="4400" b="0" i="0" u="none" strike="noStrike" dirty="0">
                <a:solidFill>
                  <a:srgbClr val="FFC000"/>
                </a:solidFill>
                <a:effectLst/>
                <a:latin typeface="Times New Roman" panose="02020603050405020304" pitchFamily="18" charset="0"/>
              </a:rPr>
              <a:t>i</a:t>
            </a:r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AED301-604E-4B9E-8CDC-CDD8D679A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085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8000" dirty="0"/>
              <a:t>W Portugalii znajdują się: 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Księgarnia Bertrand - najstarsza księgarnia na świecie, 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uniwersytet w Coimbrze założony w 1290 roku – to  jeden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8000" dirty="0"/>
              <a:t>    z najstarszych uniwersytetów w Europie,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15 obiektów światowego dziedzictwa UNESCO (każdego roku kraj odwiedza ponad 13 mln turystów),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Most Vasco da Gama -najdłuższy most w Europie (dł. 17 km),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 err="1"/>
              <a:t>mercados</a:t>
            </a:r>
            <a:r>
              <a:rPr lang="pl-PL" sz="8000" dirty="0"/>
              <a:t> - słynne portugalskie targi i bazary z tonami egzotycznych owoców i nieznanymi gatunkami ryb, 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lasy korkowe zajmują aż 600 000 ha powierzchni kraju,</a:t>
            </a:r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endParaRPr lang="pl-PL" sz="8000" dirty="0"/>
          </a:p>
          <a:p>
            <a:pPr>
              <a:spcBef>
                <a:spcPts val="0"/>
              </a:spcBef>
            </a:pPr>
            <a:r>
              <a:rPr lang="pl-PL" sz="8000" dirty="0"/>
              <a:t>jedne z najpopularniejszych miejsc na świecie do surfowania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0913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2FE0E0-4CEF-4335-A940-538DCC92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2750"/>
            <a:ext cx="10515599" cy="5997575"/>
          </a:xfrm>
        </p:spPr>
        <p:txBody>
          <a:bodyPr>
            <a:norm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l-PL" sz="6000" b="0" i="0" u="none" strike="noStrike" dirty="0">
                <a:solidFill>
                  <a:srgbClr val="000000"/>
                </a:solidFill>
                <a:effectLst/>
              </a:rPr>
              <a:t>Prezentację wykonały:</a:t>
            </a:r>
            <a:br>
              <a:rPr lang="pl-PL" sz="6000" b="0" dirty="0">
                <a:effectLst/>
              </a:rPr>
            </a:br>
            <a:br>
              <a:rPr lang="pl-PL" sz="6000" b="0" dirty="0">
                <a:effectLst/>
              </a:rPr>
            </a:br>
            <a:r>
              <a:rPr lang="pl-PL" sz="6000" b="0" i="0" u="none" strike="noStrike" dirty="0">
                <a:solidFill>
                  <a:srgbClr val="000000"/>
                </a:solidFill>
                <a:effectLst/>
              </a:rPr>
              <a:t>Julia </a:t>
            </a:r>
            <a:r>
              <a:rPr lang="pl-PL" sz="6000" b="0" i="0" u="none" strike="noStrike" dirty="0" err="1">
                <a:solidFill>
                  <a:srgbClr val="000000"/>
                </a:solidFill>
                <a:effectLst/>
              </a:rPr>
              <a:t>Kuzara</a:t>
            </a:r>
            <a:br>
              <a:rPr lang="pl-PL" sz="6000" b="0" dirty="0">
                <a:effectLst/>
              </a:rPr>
            </a:br>
            <a:r>
              <a:rPr lang="pl-PL" sz="6000" b="0" i="0" u="none" strike="noStrike" dirty="0">
                <a:solidFill>
                  <a:srgbClr val="000000"/>
                </a:solidFill>
                <a:effectLst/>
              </a:rPr>
              <a:t>Monika Gądek</a:t>
            </a:r>
            <a:br>
              <a:rPr lang="pl-PL" sz="6000" b="0" dirty="0">
                <a:effectLst/>
              </a:rPr>
            </a:br>
            <a:r>
              <a:rPr lang="pl-PL" sz="6000" b="0" i="0" u="none" strike="noStrike" dirty="0">
                <a:solidFill>
                  <a:srgbClr val="000000"/>
                </a:solidFill>
                <a:effectLst/>
              </a:rPr>
              <a:t>Natalia Biedrzycka</a:t>
            </a:r>
            <a:br>
              <a:rPr lang="pl-PL" sz="6000" b="0" dirty="0">
                <a:effectLst/>
              </a:rPr>
            </a:br>
            <a:endParaRPr lang="pl-PL" sz="6000" dirty="0"/>
          </a:p>
        </p:txBody>
      </p:sp>
    </p:spTree>
    <p:extLst>
      <p:ext uri="{BB962C8B-B14F-4D97-AF65-F5344CB8AC3E}">
        <p14:creationId xmlns:p14="http://schemas.microsoft.com/office/powerpoint/2010/main" val="2134535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8628</TotalTime>
  <Words>774</Words>
  <Application>Microsoft Office PowerPoint</Application>
  <PresentationFormat>Panoramiczny</PresentationFormat>
  <Paragraphs>84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1 stycznia – 30 czerwca 2021 – prezydencja Portugalii w Radzie Unii Europejskiej</vt:lpstr>
      <vt:lpstr>Prezentacja programu PowerPoint</vt:lpstr>
      <vt:lpstr>LIZBONA  to fascynująca metropolia, z ciasnymi uliczkami i wieloma zabytkami, której rytm odmierzają odgłosy trzeszczącego, żółtego tramwaju 28.</vt:lpstr>
      <vt:lpstr>Na tożsamość stolicy największy wpływ wywarły wielkie odkrycia geograficzne.  To właśnie stąd, z portu w Belém wyruszały wyprawy morskie.</vt:lpstr>
      <vt:lpstr>Imponujący Most 25 kwietnia  - „lizboński Golden Gate” </vt:lpstr>
      <vt:lpstr>Klasztor Hieronimitów w tzw. stylu manuelińskim</vt:lpstr>
      <vt:lpstr>Kościół Dominikanów   - „żyjące zgliszcza”   (po pożarze został poddany jedynie częściowej restauracji) zachwyca i skłania do kontemplacji.</vt:lpstr>
      <vt:lpstr>Lisboa Story Centre   muzeum dostosowane do współczesnych trendów muzealnictwa, w którym poznacie historię miasta od czasów najdawniejszych i wejdziecie na statek wypełniony niesamowitym zapachem przypraw.</vt:lpstr>
      <vt:lpstr>IKONY PORTUGALII</vt:lpstr>
      <vt:lpstr>AZULEJOS  - wzorzyste płytki ceramiczne zdobią kamienice, dworce, stacje metra, świątynie  i domy w portugalskich miastach.</vt:lpstr>
      <vt:lpstr>  FADO -  tradycyjny styl muzyczny, przejmująca muzyka, wzrusza i sprzyja integracji. Mówi o miłości, zdradzie, namiętności i bólu. </vt:lpstr>
      <vt:lpstr>BACALHAU - danie narodowe Portugalczyków, świętość w kuchni  i kulminacyjny punkt każdej rodzinnej imprezy. </vt:lpstr>
      <vt:lpstr>Warto zobaczyć: </vt:lpstr>
      <vt:lpstr>Prezentacja programu PowerPoint</vt:lpstr>
      <vt:lpstr>Co produkuje się w Portugalii?</vt:lpstr>
      <vt:lpstr>Sławni piłkarze</vt:lpstr>
      <vt:lpstr>Znane kobiety </vt:lpstr>
      <vt:lpstr>Postacie historyczne </vt:lpstr>
      <vt:lpstr>Podróżnicy i odkrywcy </vt:lpstr>
      <vt:lpstr>Ciekawostki</vt:lpstr>
      <vt:lpstr>Prezentację wykonały:  Julia Kuzara Monika Gądek Natalia Biedrzycka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Julka</dc:creator>
  <cp:lastModifiedBy>Julka</cp:lastModifiedBy>
  <cp:revision>61</cp:revision>
  <dcterms:created xsi:type="dcterms:W3CDTF">2021-06-05T19:18:08Z</dcterms:created>
  <dcterms:modified xsi:type="dcterms:W3CDTF">2021-06-16T13:55:23Z</dcterms:modified>
</cp:coreProperties>
</file>